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7"/>
  </p:notesMasterIdLst>
  <p:sldIdLst>
    <p:sldId id="265" r:id="rId2"/>
    <p:sldId id="268" r:id="rId3"/>
    <p:sldId id="279" r:id="rId12"/>
    <p:sldId id="271" r:id="rId4"/>
    <p:sldId id="278" r:id="rId5"/>
    <p:sldId id="280" r:id="rId13"/>
    <p:sldId id="281" r:id="rId14"/>
    <p:sldId id="277" r:id="rId6"/>
    <p:sldId id="282"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000"/>
    <p:restoredTop sz="94610"/>
  </p:normalViewPr>
  <p:slideViewPr>
    <p:cSldViewPr snapToGrid="0" snapToObjects="1">
      <p:cViewPr varScale="1">
        <p:scale>
          <a:sx n="73" d="100"/>
          <a:sy n="73" d="100"/>
        </p:scale>
        <p:origin x="216" y="8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CEAB3470-088B-BD43-80D6-8DEE13AD3A20}" type="datetimeFigureOut">
              <a:rPr lang="en-US" smtClean="0"/>
              <a:t>8/4/26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01DF6DB6-4DB5-8A4D-9764-307B6F034BBD}" type="slidenum">
              <a:rPr lang="en-US" smtClean="0"/>
              <a:t>‹#›</a:t>
            </a:fld>
            <a:endParaRPr lang="en-US"/>
          </a:p>
        </p:txBody>
      </p:sp>
    </p:spTree>
    <p:extLst>
      <p:ext uri="{BB962C8B-B14F-4D97-AF65-F5344CB8AC3E}">
        <p14:creationId xmlns:p14="http://schemas.microsoft.com/office/powerpoint/2010/main" val="2543785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with the name: Sam Gurski, Columbus State University, Columbus, Georgia, not Ohio. One sentence: last year we embedded industry certifications in courses students were already taking. Then ask the table what they have cooking; the roundtable worked best at SOLAR when it was a conversation, not a talk.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parts: an existing course, a certification that already matches what it teaches, and faculty deciding how it fits (midterm, final, optional). No new course. No curriculum committee. The credential rides inside curriculum and assessment that already existed.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SOLAR the first thing people wrote down was 'industry certification, not micro.' Today's program says microcredentials; own the difference in the first minute. Micro-credentials and badges, as they exist in the US right now, are marketing tools; a certification with PMI or Microsoft on it needs no explanation to a hiring manager.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project management professor overtaught what the credential tested. Faculty are right that the course conveys mastery; it does, in the academy's language. Industry reads a different one. Nobody was translating. That is not faculty's fault; it is ours.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536 students had access; 380 credentials; 90.6% first-time pass, 93.4% with retakes. The number to dwell on is the distance between 536 and 380, and it tracks how faculty integrated the exam. Required sections produced credentials; opt-in sections produced far fewer. Participation ranged 59% to 91% across nine sections of the same course.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walk in saying 'you don't know how to put workforce in your class,' hackles go up. They are already doing it; start there. Buy them lunch and ask. Career services brings O*NET and labor data, the teaching center brings Bloom's, professional education brings what employers actually ask for. Incentive for the first pilots, and promise to pay for the students' exams. Now the computer science chair wants CompTIA and the health information professor wants the CAPM.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it the way it landed at SOLAR: the pilot probably won't persist, and here is exactly why. The dean paid for content and exams; nobody paid for 120 proctoring hours in one week in a testing center that already runs at a loss with no state funding. 'The testing center would be open anyway.' It would not. Prevention versus cure: ownership and funding are cheap before launch and expensive after. That is the readiness tool.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David. Ten years a project manager, came back for a master's, took the class, earned Project Ready in class, then the CAPM, then the PMP four weeks later. He had wanted it for years and did not think he could. Now he teaches for us. That is how our students feel about degrees too; the credential told him what the transcript could not.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Scan it. The page has the case study, the readiness tool at the bottom (six questions, eight conditions), the slides, and the PERS 1506 syllabus. The calling card is at samgurski.com/hi. Offer the Certiport introduction again; at SOLAR that was the most-asked follow-up.</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A2C4E"/>
        </a:solidFill>
        <a:effectLst/>
      </p:bgPr>
    </p:bg>
    <p:spTree>
      <p:nvGrpSpPr>
        <p:cNvPr id="1" name=""/>
        <p:cNvGrpSpPr/>
        <p:nvPr/>
      </p:nvGrpSpPr>
      <p:grpSpPr>
        <a:xfrm>
          <a:off x="0" y="0"/>
          <a:ext cx="0" cy="0"/>
          <a:chOff x="0" y="0"/>
          <a:chExt cx="0" cy="0"/>
        </a:xfrm>
      </p:grpSpPr>
      <p:grpSp>
        <p:nvGrpSpPr>
          <p:cNvPr id="90" name="Footer Group"/>
          <p:cNvGrpSpPr/>
          <p:nvPr/>
        </p:nvGrpSpPr>
        <p:grpSpPr>
          <a:xfrm>
            <a:off x="812800" y="6070600"/>
            <a:ext cx="10566400" cy="431800"/>
            <a:chOff x="812800" y="6070600"/>
            <a:chExt cx="10566400" cy="431800"/>
          </a:xfrm>
        </p:grpSpPr>
        <p:cxnSp>
          <p:nvCxnSpPr>
            <p:cNvPr id="91" name="Footer Rule"/>
            <p:cNvCxnSpPr/>
            <p:nvPr/>
          </p:nvCxnSpPr>
          <p:spPr>
            <a:xfrm>
              <a:off x="812800" y="6070600"/>
              <a:ext cx="10566400" cy="0"/>
            </a:xfrm>
            <a:prstGeom prst="line">
              <a:avLst/>
            </a:prstGeom>
            <a:ln w="9525">
              <a:solidFill>
                <a:srgbClr val="BE1E3C"/>
              </a:solidFill>
            </a:ln>
          </p:spPr>
        </p:cxnSp>
        <p:sp>
          <p:nvSpPr>
            <p:cNvPr id="92" name="Footer Text"/>
            <p:cNvSpPr txBox="1"/>
            <p:nvPr/>
          </p:nvSpPr>
          <p:spPr>
            <a:xfrm>
              <a:off x="812800" y="6172200"/>
              <a:ext cx="10566400" cy="304800"/>
            </a:xfrm>
            <a:prstGeom prst="rect">
              <a:avLst/>
            </a:prstGeom>
            <a:noFill/>
          </p:spPr>
          <p:txBody>
            <a:bodyPr lIns="0" tIns="0" rIns="0" bIns="0" anchor="t"/>
            <a:lstStyle/>
            <a:p>
              <a:pPr algn="l">
                <a:buNone/>
              </a:pPr>
              <a:r>
                <a:rPr lang="en-US" sz="1000" dirty="0">
                  <a:solidFill>
                    <a:srgbClr val="93A9BE"/>
                  </a:solidFill>
                  <a:latin typeface="Segoe UI"/>
                </a:rPr>
                <a:t>From Pilot to Pressure Test · Samantha Miller Gurski · Columbus State University</a:t>
              </a:r>
            </a:p>
          </p:txBody>
        </p:sp>
      </p:grpSp>
    </p:spTree>
  </p:cSld>
  <p:clrMap bg1="lt1" tx1="dk1" bg2="lt2" tx2="dk2" accent1="accent1" accent2="accent2" accent3="accent3" accent4="accent4" accent5="accent5" accent6="accent6" hlink="hlink" folHlink="folHlink"/>
  <p:sldLayoutIdLst>
    <p:sldLayoutId id="2147483651" r:id="rId1"/>
  </p:sldLayoutIdLst>
  <p:hf sldNum="0" hdr="0" ftr="0" dt="0"/>
  <p:txStyles>
    <p:titleStyle>
      <a:lvl1pPr algn="ctr" defTabSz="914400" rtl="0" eaLnBrk="1" latinLnBrk="0" hangingPunct="1">
        <a:spcBef>
          <a:spcPct val="0"/>
        </a:spcBef>
        <a:buNone/>
        <a:defRPr sz="4400" kern="1200">
          <a:solidFill>
            <a:srgbClr val="F5EFE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C8D5E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C8D5E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C8D5E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C8D5E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C8D5E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rgbClr val="C8D5E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rgbClr val="C8D5E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rgbClr val="C8D5E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rgbClr val="C8D5E1"/>
          </a:solidFill>
          <a:latin typeface="+mn-lt"/>
          <a:ea typeface="+mn-ea"/>
          <a:cs typeface="+mn-cs"/>
        </a:defRPr>
      </a:lvl9pPr>
    </p:bodyStyle>
    <p:otherStyle>
      <a:defPPr>
        <a:defRPr lang="en-US">
          <a:solidFill>
            <a:srgbClr val="C8D5E1"/>
          </a:solidFill>
        </a:defRPr>
      </a:defPPr>
      <a:lvl1pPr marL="0" algn="l" defTabSz="914400" rtl="0" eaLnBrk="1" latinLnBrk="0" hangingPunct="1">
        <a:defRPr sz="1800" kern="1200">
          <a:solidFill>
            <a:srgbClr val="C8D5E1"/>
          </a:solidFill>
          <a:latin typeface="+mn-lt"/>
          <a:ea typeface="+mn-ea"/>
          <a:cs typeface="+mn-cs"/>
        </a:defRPr>
      </a:lvl1pPr>
      <a:lvl2pPr marL="457200" algn="l" defTabSz="914400" rtl="0" eaLnBrk="1" latinLnBrk="0" hangingPunct="1">
        <a:defRPr sz="1800" kern="1200">
          <a:solidFill>
            <a:srgbClr val="C8D5E1"/>
          </a:solidFill>
          <a:latin typeface="+mn-lt"/>
          <a:ea typeface="+mn-ea"/>
          <a:cs typeface="+mn-cs"/>
        </a:defRPr>
      </a:lvl2pPr>
      <a:lvl3pPr marL="914400" algn="l" defTabSz="914400" rtl="0" eaLnBrk="1" latinLnBrk="0" hangingPunct="1">
        <a:defRPr sz="1800" kern="1200">
          <a:solidFill>
            <a:srgbClr val="C8D5E1"/>
          </a:solidFill>
          <a:latin typeface="+mn-lt"/>
          <a:ea typeface="+mn-ea"/>
          <a:cs typeface="+mn-cs"/>
        </a:defRPr>
      </a:lvl3pPr>
      <a:lvl4pPr marL="1371600" algn="l" defTabSz="914400" rtl="0" eaLnBrk="1" latinLnBrk="0" hangingPunct="1">
        <a:defRPr sz="1800" kern="1200">
          <a:solidFill>
            <a:srgbClr val="C8D5E1"/>
          </a:solidFill>
          <a:latin typeface="+mn-lt"/>
          <a:ea typeface="+mn-ea"/>
          <a:cs typeface="+mn-cs"/>
        </a:defRPr>
      </a:lvl4pPr>
      <a:lvl5pPr marL="1828800" algn="l" defTabSz="914400" rtl="0" eaLnBrk="1" latinLnBrk="0" hangingPunct="1">
        <a:defRPr sz="1800" kern="1200">
          <a:solidFill>
            <a:srgbClr val="C8D5E1"/>
          </a:solidFill>
          <a:latin typeface="+mn-lt"/>
          <a:ea typeface="+mn-ea"/>
          <a:cs typeface="+mn-cs"/>
        </a:defRPr>
      </a:lvl5pPr>
      <a:lvl6pPr marL="2286000" algn="l" defTabSz="914400" rtl="0" eaLnBrk="1" latinLnBrk="0" hangingPunct="1">
        <a:defRPr sz="1800" kern="1200">
          <a:solidFill>
            <a:srgbClr val="C8D5E1"/>
          </a:solidFill>
          <a:latin typeface="+mn-lt"/>
          <a:ea typeface="+mn-ea"/>
          <a:cs typeface="+mn-cs"/>
        </a:defRPr>
      </a:lvl6pPr>
      <a:lvl7pPr marL="2743200" algn="l" defTabSz="914400" rtl="0" eaLnBrk="1" latinLnBrk="0" hangingPunct="1">
        <a:defRPr sz="1800" kern="1200">
          <a:solidFill>
            <a:srgbClr val="C8D5E1"/>
          </a:solidFill>
          <a:latin typeface="+mn-lt"/>
          <a:ea typeface="+mn-ea"/>
          <a:cs typeface="+mn-cs"/>
        </a:defRPr>
      </a:lvl7pPr>
      <a:lvl8pPr marL="3200400" algn="l" defTabSz="914400" rtl="0" eaLnBrk="1" latinLnBrk="0" hangingPunct="1">
        <a:defRPr sz="1800" kern="1200">
          <a:solidFill>
            <a:srgbClr val="C8D5E1"/>
          </a:solidFill>
          <a:latin typeface="+mn-lt"/>
          <a:ea typeface="+mn-ea"/>
          <a:cs typeface="+mn-cs"/>
        </a:defRPr>
      </a:lvl8pPr>
      <a:lvl9pPr marL="3657600" algn="l" defTabSz="914400" rtl="0" eaLnBrk="1" latinLnBrk="0" hangingPunct="1">
        <a:defRPr sz="1800" kern="1200">
          <a:solidFill>
            <a:srgbClr val="C8D5E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A2C4E">
            <a:alpha val="100000"/>
          </a:srgbClr>
        </a:solidFill>
        <a:effectLst/>
      </p:bgPr>
    </p:bg>
    <p:spTree>
      <p:nvGrpSpPr>
        <p:cNvPr id="1" name=""/>
        <p:cNvGrpSpPr/>
        <p:nvPr/>
      </p:nvGrpSpPr>
      <p:grpSpPr>
        <a:xfrm>
          <a:off x="0" y="0"/>
          <a:ext cx="0" cy="0"/>
          <a:chOff x="0" y="0"/>
          <a:chExt cx="0" cy="0"/>
        </a:xfrm>
      </p:grpSpPr>
      <p:sp>
        <p:nvSpPr>
          <p:cNvPr id="51" name="Text 51"/>
          <p:cNvSpPr txBox="1"/>
          <p:nvPr/>
        </p:nvSpPr>
        <p:spPr>
          <a:xfrm>
            <a:off x="812800" y="1524000"/>
            <a:ext cx="8382000" cy="1905000"/>
          </a:xfrm>
          <a:prstGeom prst="rect">
            <a:avLst/>
          </a:prstGeom>
          <a:noFill/>
        </p:spPr>
        <p:txBody>
          <a:bodyPr wrap="square" lIns="0" tIns="0" rIns="0" bIns="0" anchor="t">
            <a:normAutofit/>
          </a:bodyPr>
          <a:lstStyle/>
          <a:p>
            <a:pPr>
              <a:lnSpc>
                <a:spcPts val="5000"/>
              </a:lnSpc>
              <a:buNone/>
            </a:pPr>
            <a:r>
              <a:rPr lang="en-US" sz="4200" b="1" dirty="0">
                <a:solidFill>
                  <a:srgbClr val="F5EFE0"/>
                </a:solidFill>
                <a:latin typeface="Georgia"/>
              </a:rPr>
              <a:t>Your curricula contain industry standards.</a:t>
            </a:r>
          </a:p>
        </p:txBody>
      </p:sp>
      <p:sp>
        <p:nvSpPr>
          <p:cNvPr id="52" name="Text 52"/>
          <p:cNvSpPr txBox="1"/>
          <p:nvPr/>
        </p:nvSpPr>
        <p:spPr>
          <a:xfrm>
            <a:off x="812800" y="3530600"/>
            <a:ext cx="8382000" cy="635000"/>
          </a:xfrm>
          <a:prstGeom prst="rect">
            <a:avLst/>
          </a:prstGeom>
          <a:noFill/>
        </p:spPr>
        <p:txBody>
          <a:bodyPr wrap="square" lIns="0" tIns="0" rIns="0" bIns="0" anchor="t">
            <a:normAutofit/>
          </a:bodyPr>
          <a:lstStyle/>
          <a:p>
            <a:pPr>
              <a:lnSpc>
                <a:spcPts val="3200"/>
              </a:lnSpc>
              <a:buNone/>
            </a:pPr>
            <a:r>
              <a:rPr lang="en-US" sz="2600" b="1" dirty="0">
                <a:solidFill>
                  <a:srgbClr val="F5EFE0"/>
                </a:solidFill>
                <a:latin typeface="Georgia"/>
              </a:rPr>
              <a:t>Your students need industry credentials.</a:t>
            </a:r>
          </a:p>
        </p:txBody>
      </p:sp>
      <p:sp>
        <p:nvSpPr>
          <p:cNvPr id="53" name="Text 53"/>
          <p:cNvSpPr txBox="1"/>
          <p:nvPr/>
        </p:nvSpPr>
        <p:spPr>
          <a:xfrm>
            <a:off x="812800" y="4470400"/>
            <a:ext cx="8382000" cy="838200"/>
          </a:xfrm>
          <a:prstGeom prst="rect">
            <a:avLst/>
          </a:prstGeom>
          <a:noFill/>
        </p:spPr>
        <p:txBody>
          <a:bodyPr wrap="square" lIns="0" tIns="0" rIns="0" bIns="0" anchor="t">
            <a:normAutofit/>
          </a:bodyPr>
          <a:lstStyle/>
          <a:p>
            <a:pPr>
              <a:lnSpc>
                <a:spcPts val="4600"/>
              </a:lnSpc>
              <a:buNone/>
            </a:pPr>
            <a:r>
              <a:rPr lang="en-US" sz="3800" b="1" dirty="0">
                <a:solidFill>
                  <a:srgbClr val="E9A33C"/>
                </a:solidFill>
                <a:latin typeface="Georgia"/>
              </a:rPr>
              <a:t>Close the loop.</a:t>
            </a:r>
          </a:p>
        </p:txBody>
      </p:sp>
      <p:cxnSp>
        <p:nvCxnSpPr>
          <p:cNvPr id="80" name="Footer Rule"/>
          <p:cNvCxnSpPr/>
          <p:nvPr/>
        </p:nvCxnSpPr>
        <p:spPr>
          <a:xfrm>
            <a:off x="812800" y="6121400"/>
            <a:ext cx="10566400" cy="0"/>
          </a:xfrm>
          <a:prstGeom prst="line">
            <a:avLst/>
          </a:prstGeom>
          <a:ln w="9525">
            <a:solidFill>
              <a:srgbClr val="BE1E3C"/>
            </a:solidFill>
          </a:ln>
        </p:spPr>
      </p:cxnSp>
      <p:sp>
        <p:nvSpPr>
          <p:cNvPr id="81" name="TextBox 80"/>
          <p:cNvSpPr txBox="1"/>
          <p:nvPr/>
        </p:nvSpPr>
        <p:spPr>
          <a:xfrm>
            <a:off x="813816" y="557784"/>
            <a:ext cx="10570464" cy="329184"/>
          </a:xfrm>
          <a:prstGeom prst="rect">
            <a:avLst/>
          </a:prstGeom>
          <a:noFill/>
        </p:spPr>
        <p:txBody>
          <a:bodyPr wrap="square">
            <a:spAutoFit/>
          </a:bodyPr>
          <a:lstStyle/>
          <a:p>
            <a:pPr algn="l"/>
            <a:r>
              <a:rPr sz="1400" b="0" spc="300">
                <a:solidFill>
                  <a:srgbClr val="8FA6BC"/>
                </a:solidFill>
                <a:latin typeface="Consolas"/>
              </a:rPr>
              <a:t>UPCEA CONVERGENCE 2026   ·   WASHINGTON, DC   ·   ROUNDTABLE   ·   MONDAY, OCTOBER 13</a:t>
            </a:r>
          </a:p>
        </p:txBody>
      </p:sp>
      <p:sp>
        <p:nvSpPr>
          <p:cNvPr id="82" name="TextBox 81"/>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extLst>
      <p:ext uri="{BB962C8B-B14F-4D97-AF65-F5344CB8AC3E}">
        <p14:creationId xmlns:p14="http://schemas.microsoft.com/office/powerpoint/2010/main" val="1932217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0A2C4E">
            <a:alpha val="100000"/>
          </a:srgbClr>
        </a:solidFill>
        <a:effectLst/>
      </p:bgPr>
    </p:bg>
    <p:spTree>
      <p:nvGrpSpPr>
        <p:cNvPr id="1" name=""/>
        <p:cNvGrpSpPr/>
        <p:nvPr/>
      </p:nvGrpSpPr>
      <p:grpSpPr>
        <a:xfrm>
          <a:off x="0" y="0"/>
          <a:ext cx="0" cy="0"/>
          <a:chOff x="0" y="0"/>
          <a:chExt cx="0" cy="0"/>
        </a:xfrm>
      </p:grpSpPr>
      <p:sp>
        <p:nvSpPr>
          <p:cNvPr id="51" name="Text 51"/>
          <p:cNvSpPr txBox="1"/>
          <p:nvPr/>
        </p:nvSpPr>
        <p:spPr>
          <a:xfrm>
            <a:off x="812800" y="1524000"/>
            <a:ext cx="7874000" cy="1905000"/>
          </a:xfrm>
          <a:prstGeom prst="rect">
            <a:avLst/>
          </a:prstGeom>
          <a:noFill/>
        </p:spPr>
        <p:txBody>
          <a:bodyPr wrap="square" lIns="0" tIns="0" rIns="0" bIns="0" anchor="t">
            <a:normAutofit/>
          </a:bodyPr>
          <a:lstStyle/>
          <a:p>
            <a:pPr>
              <a:lnSpc>
                <a:spcPts val="5000"/>
              </a:lnSpc>
              <a:buNone/>
            </a:pPr>
            <a:r>
              <a:rPr lang="en-US" sz="4200" b="1" dirty="0">
                <a:solidFill>
                  <a:srgbClr val="F5EFE0"/>
                </a:solidFill>
                <a:latin typeface="Georgia"/>
              </a:rPr>
              <a:t>What if the credential came to the student?</a:t>
            </a:r>
          </a:p>
        </p:txBody>
      </p:sp>
      <p:sp>
        <p:nvSpPr>
          <p:cNvPr id="52" name="Text 52"/>
          <p:cNvSpPr txBox="1"/>
          <p:nvPr/>
        </p:nvSpPr>
        <p:spPr>
          <a:xfrm>
            <a:off x="812800" y="3810000"/>
            <a:ext cx="8890000" cy="889000"/>
          </a:xfrm>
          <a:prstGeom prst="rect">
            <a:avLst/>
          </a:prstGeom>
          <a:noFill/>
        </p:spPr>
        <p:txBody>
          <a:bodyPr wrap="square" lIns="0" tIns="0" rIns="0" bIns="0" anchor="t">
            <a:normAutofit/>
          </a:bodyPr>
          <a:lstStyle/>
          <a:p>
            <a:pPr>
              <a:lnSpc>
                <a:spcPts val="2600"/>
              </a:lnSpc>
              <a:buNone/>
            </a:pPr>
            <a:r>
              <a:rPr lang="en-US" sz="2000" dirty="0">
                <a:solidFill>
                  <a:srgbClr val="C8D5E1"/>
                </a:solidFill>
                <a:latin typeface="Segoe UI"/>
              </a:rPr>
              <a:t>Industry certifications embedded inside courses students are already taking—no recruitment funnel, no self-selection.</a:t>
            </a:r>
          </a:p>
        </p:txBody>
      </p:sp>
      <p:sp>
        <p:nvSpPr>
          <p:cNvPr id="53" name="Text 53"/>
          <p:cNvSpPr txBox="1"/>
          <p:nvPr/>
        </p:nvSpPr>
        <p:spPr>
          <a:xfrm>
            <a:off x="812800" y="5054600"/>
            <a:ext cx="8890000" cy="330200"/>
          </a:xfrm>
          <a:prstGeom prst="rect">
            <a:avLst/>
          </a:prstGeom>
          <a:noFill/>
        </p:spPr>
        <p:txBody>
          <a:bodyPr wrap="square" lIns="0" tIns="0" rIns="0" bIns="0" anchor="t">
            <a:normAutofit/>
          </a:bodyPr>
          <a:lstStyle/>
          <a:p>
            <a:pPr>
              <a:buNone/>
            </a:pPr>
            <a:r>
              <a:rPr lang="en-US" sz="1500" b="1" spc="160" dirty="0">
                <a:solidFill>
                  <a:srgbClr val="E9A33C"/>
                </a:solidFill>
                <a:latin typeface="Consolas"/>
              </a:rPr>
              <a:t>EXISTING COURSE  +  ALIGNED CERTIFICATION  +  FACULTY INTEGRATION</a:t>
            </a:r>
          </a:p>
        </p:txBody>
      </p:sp>
      <p:cxnSp>
        <p:nvCxnSpPr>
          <p:cNvPr id="80" name="Footer Rule"/>
          <p:cNvCxnSpPr/>
          <p:nvPr/>
        </p:nvCxnSpPr>
        <p:spPr>
          <a:xfrm>
            <a:off x="812800" y="6121400"/>
            <a:ext cx="10566400" cy="0"/>
          </a:xfrm>
          <a:prstGeom prst="line">
            <a:avLst/>
          </a:prstGeom>
          <a:ln w="9525">
            <a:solidFill>
              <a:srgbClr val="BE1E3C"/>
            </a:solidFill>
          </a:ln>
        </p:spPr>
      </p:cxnSp>
      <p:sp>
        <p:nvSpPr>
          <p:cNvPr id="81" name="TextBox 80"/>
          <p:cNvSpPr txBox="1"/>
          <p:nvPr/>
        </p:nvSpPr>
        <p:spPr>
          <a:xfrm>
            <a:off x="813816" y="557784"/>
            <a:ext cx="10570464" cy="329184"/>
          </a:xfrm>
          <a:prstGeom prst="rect">
            <a:avLst/>
          </a:prstGeom>
          <a:noFill/>
        </p:spPr>
        <p:txBody>
          <a:bodyPr wrap="square">
            <a:spAutoFit/>
          </a:bodyPr>
          <a:lstStyle/>
          <a:p>
            <a:pPr algn="l"/>
            <a:r>
              <a:rPr sz="1400" b="0" spc="300">
                <a:solidFill>
                  <a:srgbClr val="8FA6BC"/>
                </a:solidFill>
                <a:latin typeface="Consolas"/>
              </a:rPr>
              <a:t>THE CONCEPT</a:t>
            </a:r>
          </a:p>
        </p:txBody>
      </p:sp>
      <p:sp>
        <p:nvSpPr>
          <p:cNvPr id="82" name="TextBox 81"/>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extLst>
      <p:ext uri="{BB962C8B-B14F-4D97-AF65-F5344CB8AC3E}">
        <p14:creationId xmlns:p14="http://schemas.microsoft.com/office/powerpoint/2010/main" val="2048578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A2C4E">
            <a:alpha val="100000"/>
          </a:srgbClr>
        </a:solidFill>
        <a:effectLst/>
      </p:bgPr>
    </p:bg>
    <p:spTree>
      <p:nvGrpSpPr>
        <p:cNvPr id="1" name=""/>
        <p:cNvGrpSpPr/>
        <p:nvPr/>
      </p:nvGrpSpPr>
      <p:grpSpPr>
        <a:xfrm>
          <a:off x="0" y="0"/>
          <a:ext cx="0" cy="0"/>
          <a:chOff x="0" y="0"/>
          <a:chExt cx="0" cy="0"/>
        </a:xfrm>
      </p:grpSpPr>
      <p:sp>
        <p:nvSpPr>
          <p:cNvPr id="51" name="Text 51"/>
          <p:cNvSpPr txBox="1"/>
          <p:nvPr/>
        </p:nvSpPr>
        <p:spPr>
          <a:xfrm>
            <a:off x="812800" y="1778000"/>
            <a:ext cx="8890000" cy="1524000"/>
          </a:xfrm>
          <a:prstGeom prst="rect">
            <a:avLst/>
          </a:prstGeom>
          <a:noFill/>
        </p:spPr>
        <p:txBody>
          <a:bodyPr wrap="square" lIns="0" tIns="0" rIns="0" bIns="0" anchor="t">
            <a:normAutofit/>
          </a:bodyPr>
          <a:lstStyle/>
          <a:p>
            <a:pPr>
              <a:lnSpc>
                <a:spcPts val="4600"/>
              </a:lnSpc>
              <a:buNone/>
            </a:pPr>
            <a:r>
              <a:rPr lang="en-US" sz="3600" b="1" dirty="0">
                <a:solidFill>
                  <a:srgbClr val="F5EFE0"/>
                </a:solidFill>
                <a:latin typeface="Georgia"/>
              </a:rPr>
              <a:t>The transcript says mastery.</a:t>
            </a:r>
          </a:p>
          <a:p>
            <a:pPr>
              <a:lnSpc>
                <a:spcPts val="4600"/>
              </a:lnSpc>
              <a:buNone/>
            </a:pPr>
            <a:r>
              <a:rPr lang="en-US" sz="3600" b="1" dirty="0">
                <a:solidFill>
                  <a:srgbClr val="E9A33C"/>
                </a:solidFill>
                <a:latin typeface="Georgia"/>
              </a:rPr>
              <a:t>Industry can't read it.</a:t>
            </a:r>
          </a:p>
        </p:txBody>
      </p:sp>
      <p:sp>
        <p:nvSpPr>
          <p:cNvPr id="52" name="Text 52"/>
          <p:cNvSpPr txBox="1"/>
          <p:nvPr/>
        </p:nvSpPr>
        <p:spPr>
          <a:xfrm>
            <a:off x="812800" y="4064000"/>
            <a:ext cx="8890000" cy="889000"/>
          </a:xfrm>
          <a:prstGeom prst="rect">
            <a:avLst/>
          </a:prstGeom>
          <a:noFill/>
        </p:spPr>
        <p:txBody>
          <a:bodyPr wrap="square" lIns="0" tIns="0" rIns="0" bIns="0" anchor="t">
            <a:normAutofit/>
          </a:bodyPr>
          <a:lstStyle/>
          <a:p>
            <a:pPr>
              <a:lnSpc>
                <a:spcPts val="2600"/>
              </a:lnSpc>
              <a:buNone/>
            </a:pPr>
            <a:r>
              <a:rPr sz="2000">
                <a:solidFill>
                  <a:srgbClr val="C8D5E1"/>
                </a:solidFill>
                <a:latin typeface="Segoe UI"/>
              </a:rPr>
              <a:t>Higher ed and industry certify the same learning in different languages. Embedding is the translation—of learning that already happened.</a:t>
            </a:r>
          </a:p>
        </p:txBody>
      </p:sp>
      <p:cxnSp>
        <p:nvCxnSpPr>
          <p:cNvPr id="80" name="Footer Rule"/>
          <p:cNvCxnSpPr/>
          <p:nvPr/>
        </p:nvCxnSpPr>
        <p:spPr>
          <a:xfrm>
            <a:off x="812800" y="6121400"/>
            <a:ext cx="10566400" cy="0"/>
          </a:xfrm>
          <a:prstGeom prst="line">
            <a:avLst/>
          </a:prstGeom>
          <a:ln w="9525">
            <a:solidFill>
              <a:srgbClr val="BE1E3C"/>
            </a:solidFill>
          </a:ln>
        </p:spPr>
      </p:cxnSp>
      <p:sp>
        <p:nvSpPr>
          <p:cNvPr id="81" name="TextBox 80"/>
          <p:cNvSpPr txBox="1"/>
          <p:nvPr/>
        </p:nvSpPr>
        <p:spPr>
          <a:xfrm>
            <a:off x="813816" y="557784"/>
            <a:ext cx="10570464" cy="329184"/>
          </a:xfrm>
          <a:prstGeom prst="rect">
            <a:avLst/>
          </a:prstGeom>
          <a:noFill/>
        </p:spPr>
        <p:txBody>
          <a:bodyPr wrap="square">
            <a:spAutoFit/>
          </a:bodyPr>
          <a:lstStyle/>
          <a:p>
            <a:pPr algn="l"/>
            <a:r>
              <a:rPr sz="1400" b="0" spc="300">
                <a:solidFill>
                  <a:srgbClr val="8FA6BC"/>
                </a:solidFill>
                <a:latin typeface="Consolas"/>
              </a:rPr>
              <a:t>THE DISCONNECT</a:t>
            </a:r>
          </a:p>
        </p:txBody>
      </p:sp>
      <p:sp>
        <p:nvSpPr>
          <p:cNvPr id="82" name="TextBox 81"/>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extLst>
      <p:ext uri="{BB962C8B-B14F-4D97-AF65-F5344CB8AC3E}">
        <p14:creationId xmlns:p14="http://schemas.microsoft.com/office/powerpoint/2010/main" val="3083642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A2C4E">
            <a:alpha val="100000"/>
          </a:srgbClr>
        </a:solidFill>
        <a:effectLst/>
      </p:bgPr>
    </p:bg>
    <p:spTree>
      <p:nvGrpSpPr>
        <p:cNvPr id="1" name=""/>
        <p:cNvGrpSpPr/>
        <p:nvPr/>
      </p:nvGrpSpPr>
      <p:grpSpPr>
        <a:xfrm>
          <a:off x="0" y="0"/>
          <a:ext cx="0" cy="0"/>
          <a:chOff x="0" y="0"/>
          <a:chExt cx="0" cy="0"/>
        </a:xfrm>
      </p:grpSpPr>
      <p:sp>
        <p:nvSpPr>
          <p:cNvPr id="50" name="Text 50"/>
          <p:cNvSpPr txBox="1"/>
          <p:nvPr/>
        </p:nvSpPr>
        <p:spPr>
          <a:xfrm>
            <a:off x="812800" y="558800"/>
            <a:ext cx="10566400" cy="330200"/>
          </a:xfrm>
          <a:prstGeom prst="rect">
            <a:avLst/>
          </a:prstGeom>
          <a:noFill/>
        </p:spPr>
        <p:txBody>
          <a:bodyPr wrap="square" lIns="0" tIns="0" rIns="0" bIns="0" anchor="t">
            <a:normAutofit/>
          </a:bodyPr>
          <a:lstStyle/>
          <a:p>
            <a:pPr>
              <a:buNone/>
            </a:pPr>
            <a:r>
              <a:rPr lang="en-US" sz="1400" spc="220" dirty="0">
                <a:solidFill>
                  <a:srgbClr val="8FA6BC"/>
                </a:solidFill>
                <a:latin typeface="Consolas"/>
              </a:rPr>
              <a:t>TWO SEMESTERS   ·   THREE CREDENTIALS   ·   ONE INSTITUTION</a:t>
            </a:r>
          </a:p>
        </p:txBody>
      </p:sp>
      <p:sp>
        <p:nvSpPr>
          <p:cNvPr id="51" name="Text 51"/>
          <p:cNvSpPr txBox="1"/>
          <p:nvPr/>
        </p:nvSpPr>
        <p:spPr>
          <a:xfrm>
            <a:off x="813816" y="2095500"/>
            <a:ext cx="3246120" cy="1524000"/>
          </a:xfrm>
          <a:prstGeom prst="rect">
            <a:avLst/>
          </a:prstGeom>
          <a:noFill/>
        </p:spPr>
        <p:txBody>
          <a:bodyPr wrap="square" lIns="0" tIns="0" rIns="0" bIns="0" anchor="t">
            <a:normAutofit/>
          </a:bodyPr>
          <a:lstStyle/>
          <a:p>
            <a:pPr algn="ctr">
              <a:lnSpc>
                <a:spcPts val="9600"/>
              </a:lnSpc>
              <a:buNone/>
            </a:pPr>
            <a:r>
              <a:rPr lang="en-US" sz="9000" b="1" dirty="0">
                <a:solidFill>
                  <a:srgbClr val="F5EFE0"/>
                </a:solidFill>
                <a:latin typeface="Georgia"/>
              </a:rPr>
              <a:t>380</a:t>
            </a:r>
          </a:p>
        </p:txBody>
      </p:sp>
      <p:sp>
        <p:nvSpPr>
          <p:cNvPr id="52" name="Text 52"/>
          <p:cNvSpPr txBox="1"/>
          <p:nvPr/>
        </p:nvSpPr>
        <p:spPr>
          <a:xfrm>
            <a:off x="813816" y="3810000"/>
            <a:ext cx="3246120" cy="508000"/>
          </a:xfrm>
          <a:prstGeom prst="rect">
            <a:avLst/>
          </a:prstGeom>
          <a:noFill/>
        </p:spPr>
        <p:txBody>
          <a:bodyPr wrap="square" lIns="0" tIns="0" rIns="0" bIns="0" anchor="t">
            <a:normAutofit/>
          </a:bodyPr>
          <a:lstStyle/>
          <a:p>
            <a:pPr algn="ctr">
              <a:lnSpc>
                <a:spcPts val="2800"/>
              </a:lnSpc>
              <a:buNone/>
            </a:pPr>
            <a:r>
              <a:rPr lang="en-US" sz="2000" dirty="0">
                <a:solidFill>
                  <a:srgbClr val="C8D5E1"/>
                </a:solidFill>
                <a:latin typeface="Segoe UI"/>
              </a:rPr>
              <a:t>industry credentials earned</a:t>
            </a:r>
          </a:p>
        </p:txBody>
      </p:sp>
      <p:cxnSp>
        <p:nvCxnSpPr>
          <p:cNvPr id="81" name="Divider"/>
          <p:cNvCxnSpPr/>
          <p:nvPr/>
        </p:nvCxnSpPr>
        <p:spPr>
          <a:xfrm>
            <a:off x="4242816" y="2159000"/>
            <a:ext cx="0" cy="2540000"/>
          </a:xfrm>
          <a:prstGeom prst="line">
            <a:avLst/>
          </a:prstGeom>
          <a:ln w="9525">
            <a:solidFill>
              <a:srgbClr val="5C7A96"/>
            </a:solidFill>
          </a:ln>
        </p:spPr>
      </p:cxnSp>
      <p:sp>
        <p:nvSpPr>
          <p:cNvPr id="53" name="Text 53"/>
          <p:cNvSpPr txBox="1"/>
          <p:nvPr/>
        </p:nvSpPr>
        <p:spPr>
          <a:xfrm>
            <a:off x="4425696" y="2095500"/>
            <a:ext cx="3246120" cy="1524000"/>
          </a:xfrm>
          <a:prstGeom prst="rect">
            <a:avLst/>
          </a:prstGeom>
          <a:noFill/>
        </p:spPr>
        <p:txBody>
          <a:bodyPr wrap="square" lIns="0" tIns="0" rIns="0" bIns="0" anchor="t">
            <a:normAutofit/>
          </a:bodyPr>
          <a:lstStyle/>
          <a:p>
            <a:pPr algn="ctr">
              <a:lnSpc>
                <a:spcPts val="9600"/>
              </a:lnSpc>
              <a:buNone/>
            </a:pPr>
            <a:r>
              <a:rPr lang="en-US" sz="9000" b="1" dirty="0">
                <a:solidFill>
                  <a:srgbClr val="F5EFE0"/>
                </a:solidFill>
                <a:latin typeface="Georgia"/>
              </a:rPr>
              <a:t>93%</a:t>
            </a:r>
          </a:p>
        </p:txBody>
      </p:sp>
      <p:sp>
        <p:nvSpPr>
          <p:cNvPr id="54" name="Text 54"/>
          <p:cNvSpPr txBox="1"/>
          <p:nvPr/>
        </p:nvSpPr>
        <p:spPr>
          <a:xfrm>
            <a:off x="4425696" y="3810000"/>
            <a:ext cx="3246120" cy="1016000"/>
          </a:xfrm>
          <a:prstGeom prst="rect">
            <a:avLst/>
          </a:prstGeom>
          <a:noFill/>
        </p:spPr>
        <p:txBody>
          <a:bodyPr wrap="square" lIns="0" tIns="0" rIns="0" bIns="0" anchor="t">
            <a:normAutofit/>
          </a:bodyPr>
          <a:lstStyle/>
          <a:p>
            <a:pPr algn="ctr">
              <a:lnSpc>
                <a:spcPts val="2800"/>
              </a:lnSpc>
              <a:buNone/>
            </a:pPr>
            <a:r>
              <a:rPr sz="2000">
                <a:solidFill>
                  <a:srgbClr val="C8D5E1"/>
                </a:solidFill>
                <a:latin typeface="Segoe UI"/>
              </a:rPr>
              <a:t>final pass rate · proctored exams</a:t>
            </a:r>
          </a:p>
        </p:txBody>
      </p:sp>
      <p:cxnSp>
        <p:nvCxnSpPr>
          <p:cNvPr id="80" name="Footer Rule"/>
          <p:cNvCxnSpPr/>
          <p:nvPr/>
        </p:nvCxnSpPr>
        <p:spPr>
          <a:xfrm>
            <a:off x="812800" y="6121400"/>
            <a:ext cx="10566400" cy="0"/>
          </a:xfrm>
          <a:prstGeom prst="line">
            <a:avLst/>
          </a:prstGeom>
          <a:ln w="9525">
            <a:solidFill>
              <a:srgbClr val="BE1E3C"/>
            </a:solidFill>
          </a:ln>
        </p:spPr>
      </p:cxnSp>
      <p:cxnSp>
        <p:nvCxnSpPr>
          <p:cNvPr id="81" name="Divider"/>
          <p:cNvCxnSpPr/>
          <p:nvPr/>
        </p:nvCxnSpPr>
        <p:spPr>
          <a:xfrm>
            <a:off x="7854696" y="2159000"/>
            <a:ext cx="0" cy="2540000"/>
          </a:xfrm>
          <a:prstGeom prst="line">
            <a:avLst/>
          </a:prstGeom>
          <a:ln w="9525">
            <a:solidFill>
              <a:srgbClr val="5C7A96"/>
            </a:solidFill>
          </a:ln>
        </p:spPr>
      </p:cxnSp>
      <p:sp>
        <p:nvSpPr>
          <p:cNvPr id="53" name="Text 53"/>
          <p:cNvSpPr txBox="1"/>
          <p:nvPr/>
        </p:nvSpPr>
        <p:spPr>
          <a:xfrm>
            <a:off x="8037575" y="2095500"/>
            <a:ext cx="3246120" cy="1524000"/>
          </a:xfrm>
          <a:prstGeom prst="rect">
            <a:avLst/>
          </a:prstGeom>
          <a:noFill/>
        </p:spPr>
        <p:txBody>
          <a:bodyPr wrap="square" lIns="0" tIns="0" rIns="0" bIns="0" anchor="t">
            <a:normAutofit/>
          </a:bodyPr>
          <a:lstStyle/>
          <a:p>
            <a:pPr algn="ctr">
              <a:lnSpc>
                <a:spcPts val="9600"/>
              </a:lnSpc>
              <a:buNone/>
            </a:pPr>
            <a:r>
              <a:rPr sz="9000" b="1">
                <a:solidFill>
                  <a:srgbClr val="F5EFE0"/>
                </a:solidFill>
                <a:latin typeface="Georgia"/>
              </a:rPr>
              <a:t>57%</a:t>
            </a:r>
          </a:p>
        </p:txBody>
      </p:sp>
      <p:sp>
        <p:nvSpPr>
          <p:cNvPr id="54" name="Text 54"/>
          <p:cNvSpPr txBox="1"/>
          <p:nvPr/>
        </p:nvSpPr>
        <p:spPr>
          <a:xfrm>
            <a:off x="8037575" y="3810000"/>
            <a:ext cx="3246120" cy="1016000"/>
          </a:xfrm>
          <a:prstGeom prst="rect">
            <a:avLst/>
          </a:prstGeom>
          <a:noFill/>
        </p:spPr>
        <p:txBody>
          <a:bodyPr wrap="square" lIns="0" tIns="0" rIns="0" bIns="0" anchor="t">
            <a:normAutofit/>
          </a:bodyPr>
          <a:lstStyle/>
          <a:p>
            <a:pPr algn="ctr">
              <a:lnSpc>
                <a:spcPts val="2800"/>
              </a:lnSpc>
              <a:buNone/>
            </a:pPr>
            <a:r>
              <a:rPr sz="2000">
                <a:solidFill>
                  <a:srgbClr val="C8D5E1"/>
                </a:solidFill>
                <a:latin typeface="Segoe UI"/>
              </a:rPr>
              <a:t>of courses required the exam</a:t>
            </a:r>
          </a:p>
        </p:txBody>
      </p:sp>
      <p:sp>
        <p:nvSpPr>
          <p:cNvPr id="82" name="TextBox 81"/>
          <p:cNvSpPr txBox="1"/>
          <p:nvPr/>
        </p:nvSpPr>
        <p:spPr>
          <a:xfrm>
            <a:off x="813816" y="4983480"/>
            <a:ext cx="10058400" cy="822960"/>
          </a:xfrm>
          <a:prstGeom prst="rect">
            <a:avLst/>
          </a:prstGeom>
          <a:noFill/>
        </p:spPr>
        <p:txBody>
          <a:bodyPr wrap="square">
            <a:spAutoFit/>
          </a:bodyPr>
          <a:lstStyle/>
          <a:p>
            <a:pPr algn="l"/>
            <a:r>
              <a:rPr sz="1800" b="0">
                <a:solidFill>
                  <a:srgbClr val="C8D5E1"/>
                </a:solidFill>
                <a:latin typeface="Segoe UI"/>
              </a:rPr>
              <a:t>Where the exam was required, students left with the credential. Where it was optional, far fewer did. Participation followed how faculty integrated it.</a:t>
            </a:r>
          </a:p>
        </p:txBody>
      </p:sp>
      <p:sp>
        <p:nvSpPr>
          <p:cNvPr id="83" name="TextBox 82"/>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extLst>
      <p:ext uri="{BB962C8B-B14F-4D97-AF65-F5344CB8AC3E}">
        <p14:creationId xmlns:p14="http://schemas.microsoft.com/office/powerpoint/2010/main" val="2848099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0A2C4E">
            <a:alpha val="100000"/>
          </a:srgbClr>
        </a:solidFill>
        <a:effectLst/>
      </p:bgPr>
    </p:bg>
    <p:spTree>
      <p:nvGrpSpPr>
        <p:cNvPr id="1" name=""/>
        <p:cNvGrpSpPr/>
        <p:nvPr/>
      </p:nvGrpSpPr>
      <p:grpSpPr>
        <a:xfrm>
          <a:off x="0" y="0"/>
          <a:ext cx="0" cy="0"/>
          <a:chOff x="0" y="0"/>
          <a:chExt cx="0" cy="0"/>
        </a:xfrm>
      </p:grpSpPr>
      <p:sp>
        <p:nvSpPr>
          <p:cNvPr id="50" name="Text 50"/>
          <p:cNvSpPr txBox="1"/>
          <p:nvPr/>
        </p:nvSpPr>
        <p:spPr>
          <a:xfrm>
            <a:off x="812800" y="558800"/>
            <a:ext cx="1524000" cy="889000"/>
          </a:xfrm>
          <a:prstGeom prst="rect">
            <a:avLst/>
          </a:prstGeom>
          <a:noFill/>
        </p:spPr>
        <p:txBody>
          <a:bodyPr wrap="square" lIns="0" tIns="0" rIns="0" bIns="0" anchor="t">
            <a:normAutofit/>
          </a:bodyPr>
          <a:lstStyle/>
          <a:p>
            <a:pPr>
              <a:lnSpc>
                <a:spcPts val="6600"/>
              </a:lnSpc>
              <a:buNone/>
            </a:pPr>
            <a:r>
              <a:rPr lang="en-US" sz="6600" b="1" dirty="0">
                <a:solidFill>
                  <a:srgbClr val="BE1E3C"/>
                </a:solidFill>
                <a:latin typeface="Georgia"/>
              </a:rPr>
              <a:t>“</a:t>
            </a:r>
          </a:p>
        </p:txBody>
      </p:sp>
      <p:sp>
        <p:nvSpPr>
          <p:cNvPr id="51" name="Text 51"/>
          <p:cNvSpPr txBox="1"/>
          <p:nvPr/>
        </p:nvSpPr>
        <p:spPr>
          <a:xfrm>
            <a:off x="812800" y="1904999"/>
            <a:ext cx="9632462" cy="2473561"/>
          </a:xfrm>
          <a:prstGeom prst="rect">
            <a:avLst/>
          </a:prstGeom>
          <a:noFill/>
        </p:spPr>
        <p:txBody>
          <a:bodyPr wrap="square" lIns="0" tIns="0" rIns="0" bIns="0" anchor="t">
            <a:normAutofit/>
          </a:bodyPr>
          <a:lstStyle/>
          <a:p>
            <a:pPr>
              <a:lnSpc>
                <a:spcPts val="4200"/>
              </a:lnSpc>
              <a:buNone/>
            </a:pPr>
            <a:r>
              <a:rPr lang="en-US" sz="4400" i="1" dirty="0">
                <a:solidFill>
                  <a:srgbClr val="F5EFE0"/>
                </a:solidFill>
                <a:latin typeface="Georgia"/>
              </a:rPr>
              <a:t>Ten years a project manager. He never believed the PMP was within reach—until the exam came to him.</a:t>
            </a:r>
          </a:p>
        </p:txBody>
      </p:sp>
      <p:sp>
        <p:nvSpPr>
          <p:cNvPr id="52" name="Text 52"/>
          <p:cNvSpPr txBox="1"/>
          <p:nvPr/>
        </p:nvSpPr>
        <p:spPr>
          <a:xfrm>
            <a:off x="812800" y="4673600"/>
            <a:ext cx="8890000" cy="762000"/>
          </a:xfrm>
          <a:prstGeom prst="rect">
            <a:avLst/>
          </a:prstGeom>
          <a:noFill/>
        </p:spPr>
        <p:txBody>
          <a:bodyPr wrap="square" lIns="0" tIns="0" rIns="0" bIns="0" anchor="t">
            <a:normAutofit/>
          </a:bodyPr>
          <a:lstStyle/>
          <a:p>
            <a:pPr>
              <a:lnSpc>
                <a:spcPts val="2600"/>
              </a:lnSpc>
              <a:buNone/>
            </a:pPr>
            <a:r>
              <a:rPr lang="en-US" sz="2400" dirty="0">
                <a:solidFill>
                  <a:srgbClr val="C8D5E1"/>
                </a:solidFill>
                <a:latin typeface="Segoe UI"/>
              </a:rPr>
              <a:t>Project Ready in class. CAPM in January. PMP in March.</a:t>
            </a:r>
          </a:p>
          <a:p>
            <a:pPr>
              <a:lnSpc>
                <a:spcPts val="2600"/>
              </a:lnSpc>
              <a:buNone/>
            </a:pPr>
            <a:r>
              <a:rPr lang="en-US" sz="2400" dirty="0">
                <a:solidFill>
                  <a:srgbClr val="C8D5E1"/>
                </a:solidFill>
                <a:latin typeface="Segoe UI"/>
              </a:rPr>
              <a:t>He now teaches project management for the university.</a:t>
            </a:r>
          </a:p>
        </p:txBody>
      </p:sp>
      <p:cxnSp>
        <p:nvCxnSpPr>
          <p:cNvPr id="80" name="Footer Rule"/>
          <p:cNvCxnSpPr/>
          <p:nvPr/>
        </p:nvCxnSpPr>
        <p:spPr>
          <a:xfrm>
            <a:off x="812800" y="6121400"/>
            <a:ext cx="10566400" cy="0"/>
          </a:xfrm>
          <a:prstGeom prst="line">
            <a:avLst/>
          </a:prstGeom>
          <a:ln w="9525">
            <a:solidFill>
              <a:srgbClr val="BE1E3C"/>
            </a:solidFill>
          </a:ln>
        </p:spPr>
      </p:cxnSp>
      <p:sp>
        <p:nvSpPr>
          <p:cNvPr id="81" name="TextBox 80"/>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extLst>
      <p:ext uri="{BB962C8B-B14F-4D97-AF65-F5344CB8AC3E}">
        <p14:creationId xmlns:p14="http://schemas.microsoft.com/office/powerpoint/2010/main" val="2905444721"/>
      </p:ext>
    </p:extLst>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2C4E">
            <a:alpha val="100000"/>
          </a:srgbClr>
        </a:solidFill>
        <a:effectLst/>
      </p:bgPr>
    </p:bg>
    <p:spTree>
      <p:nvGrpSpPr>
        <p:cNvPr id="1" name=""/>
        <p:cNvGrpSpPr/>
        <p:nvPr/>
      </p:nvGrpSpPr>
      <p:grpSpPr/>
      <p:sp>
        <p:nvSpPr>
          <p:cNvPr id="51" name="Text 51"/>
          <p:cNvSpPr txBox="1"/>
          <p:nvPr/>
        </p:nvSpPr>
        <p:spPr>
          <a:xfrm>
            <a:off x="812800" y="1778000"/>
            <a:ext cx="8890000" cy="1524000"/>
          </a:xfrm>
          <a:prstGeom prst="rect">
            <a:avLst/>
          </a:prstGeom>
          <a:noFill/>
        </p:spPr>
        <p:txBody>
          <a:bodyPr wrap="square" lIns="0" tIns="0" rIns="0" bIns="0" anchor="t">
            <a:normAutofit/>
          </a:bodyPr>
          <a:lstStyle/>
          <a:p>
            <a:pPr>
              <a:lnSpc>
                <a:spcPts val="4600"/>
              </a:lnSpc>
              <a:buNone/>
            </a:pPr>
            <a:r>
              <a:rPr sz="3600" b="1">
                <a:solidFill>
                  <a:srgbClr val="F5EFE0"/>
                </a:solidFill>
                <a:latin typeface="Georgia"/>
              </a:rPr>
              <a:t>Not a micro-credential.</a:t>
            </a:r>
          </a:p>
          <a:p>
            <a:pPr/>
            <a:r>
              <a:rPr sz="3600" b="1">
                <a:solidFill>
                  <a:srgbClr val="E9A33C"/>
                </a:solidFill>
                <a:latin typeface="Georgia"/>
              </a:rPr>
              <a:t>An industry certification, embedded.</a:t>
            </a:r>
          </a:p>
        </p:txBody>
      </p:sp>
      <p:sp>
        <p:nvSpPr>
          <p:cNvPr id="52" name="Text 52"/>
          <p:cNvSpPr txBox="1"/>
          <p:nvPr/>
        </p:nvSpPr>
        <p:spPr>
          <a:xfrm>
            <a:off x="812800" y="4064000"/>
            <a:ext cx="8890000" cy="889000"/>
          </a:xfrm>
          <a:prstGeom prst="rect">
            <a:avLst/>
          </a:prstGeom>
          <a:noFill/>
        </p:spPr>
        <p:txBody>
          <a:bodyPr wrap="square" lIns="0" tIns="0" rIns="0" bIns="0" anchor="t">
            <a:normAutofit/>
          </a:bodyPr>
          <a:lstStyle/>
          <a:p>
            <a:pPr>
              <a:lnSpc>
                <a:spcPts val="2600"/>
              </a:lnSpc>
              <a:buNone/>
            </a:pPr>
            <a:r>
              <a:rPr sz="2000">
                <a:solidFill>
                  <a:srgbClr val="C8D5E1"/>
                </a:solidFill>
                <a:latin typeface="Segoe UI"/>
              </a:rPr>
              <a:t>Micro-credentials are still contested in the United States; UNESCO, Europe, Australia and Canada have definitions, we do not. A certification is already defined and already read by employers. You are not inventing a credential. You are connecting what you already teach to one that already counts.</a:t>
            </a:r>
          </a:p>
        </p:txBody>
      </p:sp>
      <p:cxnSp>
        <p:nvCxnSpPr>
          <p:cNvPr id="80" name="Footer Rule"/>
          <p:cNvCxnSpPr/>
          <p:nvPr/>
        </p:nvCxnSpPr>
        <p:spPr>
          <a:xfrm>
            <a:off x="812800" y="6121400"/>
            <a:ext cx="10566400" cy="0"/>
          </a:xfrm>
          <a:prstGeom prst="line">
            <a:avLst/>
          </a:prstGeom>
          <a:ln w="9525">
            <a:solidFill>
              <a:srgbClr val="BE1E3C"/>
            </a:solidFill>
          </a:ln>
        </p:spPr>
      </p:cxnSp>
      <p:sp>
        <p:nvSpPr>
          <p:cNvPr id="81" name="TextBox 80"/>
          <p:cNvSpPr txBox="1"/>
          <p:nvPr/>
        </p:nvSpPr>
        <p:spPr>
          <a:xfrm>
            <a:off x="813816" y="557784"/>
            <a:ext cx="10570464" cy="329184"/>
          </a:xfrm>
          <a:prstGeom prst="rect">
            <a:avLst/>
          </a:prstGeom>
          <a:noFill/>
        </p:spPr>
        <p:txBody>
          <a:bodyPr wrap="square">
            <a:spAutoFit/>
          </a:bodyPr>
          <a:lstStyle/>
          <a:p>
            <a:pPr algn="l"/>
            <a:r>
              <a:rPr sz="1400" b="0" spc="300">
                <a:solidFill>
                  <a:srgbClr val="8FA6BC"/>
                </a:solidFill>
                <a:latin typeface="Consolas"/>
              </a:rPr>
              <a:t>THE WORD</a:t>
            </a:r>
          </a:p>
        </p:txBody>
      </p:sp>
      <p:sp>
        <p:nvSpPr>
          <p:cNvPr id="82" name="TextBox 81"/>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2C4E">
            <a:alpha val="100000"/>
          </a:srgbClr>
        </a:solidFill>
        <a:effectLst/>
      </p:bgPr>
    </p:bg>
    <p:spTree>
      <p:nvGrpSpPr>
        <p:cNvPr id="1" name=""/>
        <p:cNvGrpSpPr/>
        <p:nvPr/>
      </p:nvGrpSpPr>
      <p:grpSpPr/>
      <p:sp>
        <p:nvSpPr>
          <p:cNvPr id="51" name="Text 51"/>
          <p:cNvSpPr txBox="1"/>
          <p:nvPr/>
        </p:nvSpPr>
        <p:spPr>
          <a:xfrm>
            <a:off x="812800" y="1524000"/>
            <a:ext cx="7874000" cy="1905000"/>
          </a:xfrm>
          <a:prstGeom prst="rect">
            <a:avLst/>
          </a:prstGeom>
          <a:noFill/>
        </p:spPr>
        <p:txBody>
          <a:bodyPr wrap="square" lIns="0" tIns="0" rIns="0" bIns="0" anchor="t">
            <a:normAutofit/>
          </a:bodyPr>
          <a:lstStyle/>
          <a:p>
            <a:pPr>
              <a:lnSpc>
                <a:spcPts val="5000"/>
              </a:lnSpc>
              <a:buNone/>
            </a:pPr>
            <a:r>
              <a:rPr sz="4200" b="1">
                <a:solidFill>
                  <a:srgbClr val="F5EFE0"/>
                </a:solidFill>
                <a:latin typeface="Georgia"/>
              </a:rPr>
              <a:t>Ask faculty what they already teach to.</a:t>
            </a:r>
          </a:p>
        </p:txBody>
      </p:sp>
      <p:sp>
        <p:nvSpPr>
          <p:cNvPr id="52" name="Text 52"/>
          <p:cNvSpPr txBox="1"/>
          <p:nvPr/>
        </p:nvSpPr>
        <p:spPr>
          <a:xfrm>
            <a:off x="812800" y="3810000"/>
            <a:ext cx="8890000" cy="889000"/>
          </a:xfrm>
          <a:prstGeom prst="rect">
            <a:avLst/>
          </a:prstGeom>
          <a:noFill/>
        </p:spPr>
        <p:txBody>
          <a:bodyPr wrap="square" lIns="0" tIns="0" rIns="0" bIns="0" anchor="t">
            <a:normAutofit/>
          </a:bodyPr>
          <a:lstStyle/>
          <a:p>
            <a:pPr>
              <a:lnSpc>
                <a:spcPts val="2600"/>
              </a:lnSpc>
              <a:buNone/>
            </a:pPr>
            <a:r>
              <a:rPr sz="2000">
                <a:solidFill>
                  <a:srgbClr val="C8D5E1"/>
                </a:solidFill>
                <a:latin typeface="Segoe UI"/>
              </a:rPr>
              <a:t>Faculty read the exam outline and said: we already teach above this. Then put career services, professional education, the testing center and the teaching center in one room, give faculty a 90-minute workshop in workforce language, and let them decide.</a:t>
            </a:r>
          </a:p>
        </p:txBody>
      </p:sp>
      <p:sp>
        <p:nvSpPr>
          <p:cNvPr id="53" name="Text 53"/>
          <p:cNvSpPr txBox="1"/>
          <p:nvPr/>
        </p:nvSpPr>
        <p:spPr>
          <a:xfrm>
            <a:off x="812800" y="5054600"/>
            <a:ext cx="8890000" cy="330200"/>
          </a:xfrm>
          <a:prstGeom prst="rect">
            <a:avLst/>
          </a:prstGeom>
          <a:noFill/>
        </p:spPr>
        <p:txBody>
          <a:bodyPr wrap="square" lIns="0" tIns="0" rIns="0" bIns="0" anchor="t">
            <a:normAutofit/>
          </a:bodyPr>
          <a:lstStyle/>
          <a:p>
            <a:pPr>
              <a:buNone/>
            </a:pPr>
            <a:r>
              <a:rPr sz="1500" b="1">
                <a:solidFill>
                  <a:srgbClr val="E9A33C"/>
                </a:solidFill>
                <a:latin typeface="Consolas"/>
              </a:rPr>
              <a:t>NO REBUILD  +  NO CURRICULUM COMMITTEE  +  FACULTY DECIDE</a:t>
            </a:r>
          </a:p>
        </p:txBody>
      </p:sp>
      <p:cxnSp>
        <p:nvCxnSpPr>
          <p:cNvPr id="80" name="Footer Rule"/>
          <p:cNvCxnSpPr/>
          <p:nvPr/>
        </p:nvCxnSpPr>
        <p:spPr>
          <a:xfrm>
            <a:off x="812800" y="6121400"/>
            <a:ext cx="10566400" cy="0"/>
          </a:xfrm>
          <a:prstGeom prst="line">
            <a:avLst/>
          </a:prstGeom>
          <a:ln w="9525">
            <a:solidFill>
              <a:srgbClr val="BE1E3C"/>
            </a:solidFill>
          </a:ln>
        </p:spPr>
      </p:cxnSp>
      <p:sp>
        <p:nvSpPr>
          <p:cNvPr id="81" name="TextBox 80"/>
          <p:cNvSpPr txBox="1"/>
          <p:nvPr/>
        </p:nvSpPr>
        <p:spPr>
          <a:xfrm>
            <a:off x="813816" y="557784"/>
            <a:ext cx="10570464" cy="329184"/>
          </a:xfrm>
          <a:prstGeom prst="rect">
            <a:avLst/>
          </a:prstGeom>
          <a:noFill/>
        </p:spPr>
        <p:txBody>
          <a:bodyPr wrap="square">
            <a:spAutoFit/>
          </a:bodyPr>
          <a:lstStyle/>
          <a:p>
            <a:pPr algn="l"/>
            <a:r>
              <a:rPr sz="1400" b="0" spc="300">
                <a:solidFill>
                  <a:srgbClr val="8FA6BC"/>
                </a:solidFill>
                <a:latin typeface="Consolas"/>
              </a:rPr>
              <a:t>THE METHOD</a:t>
            </a:r>
          </a:p>
        </p:txBody>
      </p:sp>
      <p:sp>
        <p:nvSpPr>
          <p:cNvPr id="82" name="TextBox 81"/>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2C4E">
            <a:alpha val="100000"/>
          </a:srgbClr>
        </a:solidFill>
        <a:effectLst/>
      </p:bgPr>
    </p:bg>
    <p:spTree>
      <p:nvGrpSpPr>
        <p:cNvPr id="1" name=""/>
        <p:cNvGrpSpPr/>
        <p:nvPr/>
      </p:nvGrpSpPr>
      <p:grpSpPr/>
      <p:sp>
        <p:nvSpPr>
          <p:cNvPr id="51" name="Text 51"/>
          <p:cNvSpPr txBox="1"/>
          <p:nvPr/>
        </p:nvSpPr>
        <p:spPr>
          <a:xfrm>
            <a:off x="812800" y="1778000"/>
            <a:ext cx="8890000" cy="1524000"/>
          </a:xfrm>
          <a:prstGeom prst="rect">
            <a:avLst/>
          </a:prstGeom>
          <a:noFill/>
        </p:spPr>
        <p:txBody>
          <a:bodyPr wrap="square" lIns="0" tIns="0" rIns="0" bIns="0" anchor="t">
            <a:normAutofit/>
          </a:bodyPr>
          <a:lstStyle/>
          <a:p>
            <a:pPr>
              <a:lnSpc>
                <a:spcPts val="4600"/>
              </a:lnSpc>
              <a:buNone/>
            </a:pPr>
            <a:r>
              <a:rPr sz="3600" b="1">
                <a:solidFill>
                  <a:srgbClr val="F5EFE0"/>
                </a:solidFill>
                <a:latin typeface="Georgia"/>
              </a:rPr>
              <a:t>The money bought the exams.</a:t>
            </a:r>
          </a:p>
          <a:p>
            <a:pPr/>
            <a:r>
              <a:rPr sz="3600" b="1">
                <a:solidFill>
                  <a:srgbClr val="E9A33C"/>
                </a:solidFill>
                <a:latin typeface="Georgia"/>
              </a:rPr>
              <a:t>Nothing paid for the work.</a:t>
            </a:r>
          </a:p>
        </p:txBody>
      </p:sp>
      <p:sp>
        <p:nvSpPr>
          <p:cNvPr id="52" name="Text 52"/>
          <p:cNvSpPr txBox="1"/>
          <p:nvPr/>
        </p:nvSpPr>
        <p:spPr>
          <a:xfrm>
            <a:off x="812800" y="4064000"/>
            <a:ext cx="8890000" cy="889000"/>
          </a:xfrm>
          <a:prstGeom prst="rect">
            <a:avLst/>
          </a:prstGeom>
          <a:noFill/>
        </p:spPr>
        <p:txBody>
          <a:bodyPr wrap="square" lIns="0" tIns="0" rIns="0" bIns="0" anchor="t">
            <a:normAutofit/>
          </a:bodyPr>
          <a:lstStyle/>
          <a:p>
            <a:pPr>
              <a:lnSpc>
                <a:spcPts val="2600"/>
              </a:lnSpc>
              <a:buNone/>
            </a:pPr>
            <a:r>
              <a:rPr sz="2000">
                <a:solidFill>
                  <a:srgbClr val="C8D5E1"/>
                </a:solidFill>
                <a:latin typeface="Segoe UI"/>
              </a:rPr>
              <a:t>Foundation funds covered the exams, about $91 per credential earned. Proctoring 200 students in one week through a twelve-seat testing center was funded by no one. That is how pilots end, and why the eight conditions exist.</a:t>
            </a:r>
          </a:p>
        </p:txBody>
      </p:sp>
      <p:cxnSp>
        <p:nvCxnSpPr>
          <p:cNvPr id="80" name="Footer Rule"/>
          <p:cNvCxnSpPr/>
          <p:nvPr/>
        </p:nvCxnSpPr>
        <p:spPr>
          <a:xfrm>
            <a:off x="812800" y="6121400"/>
            <a:ext cx="10566400" cy="0"/>
          </a:xfrm>
          <a:prstGeom prst="line">
            <a:avLst/>
          </a:prstGeom>
          <a:ln w="9525">
            <a:solidFill>
              <a:srgbClr val="BE1E3C"/>
            </a:solidFill>
          </a:ln>
        </p:spPr>
      </p:cxnSp>
      <p:sp>
        <p:nvSpPr>
          <p:cNvPr id="81" name="TextBox 80"/>
          <p:cNvSpPr txBox="1"/>
          <p:nvPr/>
        </p:nvSpPr>
        <p:spPr>
          <a:xfrm>
            <a:off x="813816" y="557784"/>
            <a:ext cx="10570464" cy="329184"/>
          </a:xfrm>
          <a:prstGeom prst="rect">
            <a:avLst/>
          </a:prstGeom>
          <a:noFill/>
        </p:spPr>
        <p:txBody>
          <a:bodyPr wrap="square">
            <a:spAutoFit/>
          </a:bodyPr>
          <a:lstStyle/>
          <a:p>
            <a:pPr algn="l"/>
            <a:r>
              <a:rPr sz="1400" b="0" spc="300">
                <a:solidFill>
                  <a:srgbClr val="8FA6BC"/>
                </a:solidFill>
                <a:latin typeface="Consolas"/>
              </a:rPr>
              <a:t>THE PRESSURE TEST</a:t>
            </a:r>
          </a:p>
        </p:txBody>
      </p:sp>
      <p:sp>
        <p:nvSpPr>
          <p:cNvPr id="82" name="TextBox 81"/>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2C4E">
            <a:alpha val="100000"/>
          </a:srgbClr>
        </a:solidFill>
        <a:effectLst/>
      </p:bgPr>
    </p:bg>
    <p:spTree>
      <p:nvGrpSpPr>
        <p:cNvPr id="1" name=""/>
        <p:cNvGrpSpPr/>
        <p:nvPr/>
      </p:nvGrpSpPr>
      <p:grpSpPr/>
      <p:sp>
        <p:nvSpPr>
          <p:cNvPr id="51" name="Text 51"/>
          <p:cNvSpPr txBox="1"/>
          <p:nvPr/>
        </p:nvSpPr>
        <p:spPr>
          <a:xfrm>
            <a:off x="812800" y="1524000"/>
            <a:ext cx="7874000" cy="1905000"/>
          </a:xfrm>
          <a:prstGeom prst="rect">
            <a:avLst/>
          </a:prstGeom>
          <a:noFill/>
        </p:spPr>
        <p:txBody>
          <a:bodyPr wrap="square" lIns="0" tIns="0" rIns="0" bIns="0" anchor="t">
            <a:normAutofit/>
          </a:bodyPr>
          <a:lstStyle/>
          <a:p>
            <a:pPr>
              <a:lnSpc>
                <a:spcPts val="5000"/>
              </a:lnSpc>
              <a:buNone/>
            </a:pPr>
            <a:r>
              <a:rPr sz="4200" b="1">
                <a:solidFill>
                  <a:srgbClr val="F5EFE0"/>
                </a:solidFill>
                <a:latin typeface="Georgia"/>
              </a:rPr>
              <a:t>Join the conversation.</a:t>
            </a:r>
          </a:p>
          <a:p>
            <a:pPr/>
            <a:r>
              <a:rPr sz="4200" b="1">
                <a:solidFill>
                  <a:srgbClr val="F5EFE0"/>
                </a:solidFill>
                <a:latin typeface="Georgia"/>
              </a:rPr>
              <a:t>Score your institution.</a:t>
            </a:r>
          </a:p>
        </p:txBody>
      </p:sp>
      <p:sp>
        <p:nvSpPr>
          <p:cNvPr id="52" name="Text 52"/>
          <p:cNvSpPr txBox="1"/>
          <p:nvPr/>
        </p:nvSpPr>
        <p:spPr>
          <a:xfrm>
            <a:off x="812800" y="3810000"/>
            <a:ext cx="7498079" cy="889000"/>
          </a:xfrm>
          <a:prstGeom prst="rect">
            <a:avLst/>
          </a:prstGeom>
          <a:noFill/>
        </p:spPr>
        <p:txBody>
          <a:bodyPr wrap="square" lIns="0" tIns="0" rIns="0" bIns="0" anchor="t">
            <a:normAutofit/>
          </a:bodyPr>
          <a:lstStyle/>
          <a:p>
            <a:pPr>
              <a:lnSpc>
                <a:spcPts val="2600"/>
              </a:lnSpc>
              <a:buNone/>
            </a:pPr>
            <a:r>
              <a:rPr sz="2000">
                <a:solidFill>
                  <a:srgbClr val="C8D5E1"/>
                </a:solidFill>
                <a:latin typeface="Segoe UI"/>
              </a:rPr>
              <a:t>Full case study, data, the eight conditions, and the course syllabus:</a:t>
            </a:r>
          </a:p>
        </p:txBody>
      </p:sp>
      <p:sp>
        <p:nvSpPr>
          <p:cNvPr id="53" name="Text 53"/>
          <p:cNvSpPr txBox="1"/>
          <p:nvPr/>
        </p:nvSpPr>
        <p:spPr>
          <a:xfrm>
            <a:off x="812800" y="5054600"/>
            <a:ext cx="8890000" cy="330200"/>
          </a:xfrm>
          <a:prstGeom prst="rect">
            <a:avLst/>
          </a:prstGeom>
          <a:noFill/>
        </p:spPr>
        <p:txBody>
          <a:bodyPr wrap="square" lIns="0" tIns="0" rIns="0" bIns="0" anchor="t">
            <a:normAutofit/>
          </a:bodyPr>
          <a:lstStyle/>
          <a:p>
            <a:pPr>
              <a:buNone/>
            </a:pPr>
            <a:r>
              <a:rPr sz="1500" b="1">
                <a:solidFill>
                  <a:srgbClr val="E9A33C"/>
                </a:solidFill>
                <a:latin typeface="Consolas"/>
              </a:rPr>
              <a:t>samgurski.com/writing/embedded-credentials</a:t>
            </a:r>
          </a:p>
        </p:txBody>
      </p:sp>
      <p:cxnSp>
        <p:nvCxnSpPr>
          <p:cNvPr id="80" name="Footer Rule"/>
          <p:cNvCxnSpPr/>
          <p:nvPr/>
        </p:nvCxnSpPr>
        <p:spPr>
          <a:xfrm>
            <a:off x="812800" y="6121400"/>
            <a:ext cx="10566400" cy="0"/>
          </a:xfrm>
          <a:prstGeom prst="line">
            <a:avLst/>
          </a:prstGeom>
          <a:ln w="9525">
            <a:solidFill>
              <a:srgbClr val="BE1E3C"/>
            </a:solidFill>
          </a:ln>
        </p:spPr>
      </p:cxnSp>
      <p:sp>
        <p:nvSpPr>
          <p:cNvPr id="81" name="TextBox 80"/>
          <p:cNvSpPr txBox="1"/>
          <p:nvPr/>
        </p:nvSpPr>
        <p:spPr>
          <a:xfrm>
            <a:off x="813816" y="5532120"/>
            <a:ext cx="10058400" cy="365760"/>
          </a:xfrm>
          <a:prstGeom prst="rect">
            <a:avLst/>
          </a:prstGeom>
          <a:noFill/>
        </p:spPr>
        <p:txBody>
          <a:bodyPr wrap="square">
            <a:spAutoFit/>
          </a:bodyPr>
          <a:lstStyle/>
          <a:p>
            <a:pPr algn="l"/>
            <a:r>
              <a:rPr sz="1600" b="0">
                <a:solidFill>
                  <a:srgbClr val="C8D5E1"/>
                </a:solidFill>
                <a:latin typeface="Segoe UI"/>
              </a:rPr>
              <a:t>Samantha Miller Gurski  ·  sam@columbusstate.edu  ·  linkedin.com/in/samanthamillergurski</a:t>
            </a:r>
          </a:p>
        </p:txBody>
      </p:sp>
      <p:sp>
        <p:nvSpPr>
          <p:cNvPr id="82" name="TextBox 81"/>
          <p:cNvSpPr txBox="1"/>
          <p:nvPr/>
        </p:nvSpPr>
        <p:spPr>
          <a:xfrm>
            <a:off x="813816" y="557784"/>
            <a:ext cx="10570464" cy="329184"/>
          </a:xfrm>
          <a:prstGeom prst="rect">
            <a:avLst/>
          </a:prstGeom>
          <a:noFill/>
        </p:spPr>
        <p:txBody>
          <a:bodyPr wrap="square">
            <a:spAutoFit/>
          </a:bodyPr>
          <a:lstStyle/>
          <a:p>
            <a:pPr algn="r"/>
            <a:r>
              <a:rPr sz="1400" b="0" spc="300">
                <a:solidFill>
                  <a:srgbClr val="8FA6BC"/>
                </a:solidFill>
                <a:latin typeface="Consolas"/>
              </a:rPr>
              <a:t>HAVE A SEAT</a:t>
            </a:r>
          </a:p>
        </p:txBody>
      </p:sp>
      <p:pic>
        <p:nvPicPr>
          <p:cNvPr id="83" name="Picture 82" descr="qr.png"/>
          <p:cNvPicPr>
            <a:picLocks noChangeAspect="1"/>
          </p:cNvPicPr>
          <p:nvPr/>
        </p:nvPicPr>
        <p:blipFill>
          <a:blip r:embed="rId2"/>
          <a:stretch>
            <a:fillRect/>
          </a:stretch>
        </p:blipFill>
        <p:spPr>
          <a:xfrm>
            <a:off x="9098280" y="1325880"/>
            <a:ext cx="2286000" cy="2286000"/>
          </a:xfrm>
          <a:prstGeom prst="rect">
            <a:avLst/>
          </a:prstGeom>
        </p:spPr>
      </p:pic>
      <p:sp>
        <p:nvSpPr>
          <p:cNvPr id="84" name="TextBox 83"/>
          <p:cNvSpPr txBox="1"/>
          <p:nvPr/>
        </p:nvSpPr>
        <p:spPr>
          <a:xfrm>
            <a:off x="813816" y="6199632"/>
            <a:ext cx="10570464" cy="274320"/>
          </a:xfrm>
          <a:prstGeom prst="rect">
            <a:avLst/>
          </a:prstGeom>
          <a:noFill/>
        </p:spPr>
        <p:txBody>
          <a:bodyPr wrap="square">
            <a:spAutoFit/>
          </a:bodyPr>
          <a:lstStyle/>
          <a:p>
            <a:pPr algn="l"/>
            <a:r>
              <a:rPr sz="1200" b="0">
                <a:solidFill>
                  <a:srgbClr val="8FA6BC"/>
                </a:solidFill>
                <a:latin typeface="Segoe UI"/>
              </a:rPr>
              <a:t>From Pilot to Pressure Test  ·  Samantha Miller Gurski  ·  Columbus State University</a:t>
            </a:r>
          </a:p>
        </p:txBody>
      </p:sp>
    </p:spTree>
  </p:cSld>
  <p:clrMapOvr>
    <a:masterClrMapping/>
  </p:clrMapOvr>
</p:sld>
</file>

<file path=ppt/theme/theme1.xml><?xml version="1.0" encoding="utf-8"?>
<a:theme xmlns:a="http://schemas.openxmlformats.org/drawingml/2006/main" name="Office Theme [1785875146120]">
  <a:themeElements>
    <a:clrScheme name="Office">
      <a:dk1>
        <a:srgbClr val="F5EFE0"/>
      </a:dk1>
      <a:lt1>
        <a:srgbClr val="0A2C4E"/>
      </a:lt1>
      <a:dk2>
        <a:srgbClr val="C8D5E1"/>
      </a:dk2>
      <a:lt2>
        <a:srgbClr val="93A9BE"/>
      </a:lt2>
      <a:accent1>
        <a:srgbClr val="E9A33C"/>
      </a:accent1>
      <a:accent2>
        <a:srgbClr val="BE1E3C"/>
      </a:accent2>
      <a:accent3>
        <a:srgbClr val="F5EFE0"/>
      </a:accent3>
      <a:accent4>
        <a:srgbClr val="C8D5E1"/>
      </a:accent4>
      <a:accent5>
        <a:srgbClr val="93A9BE"/>
      </a:accent5>
      <a:accent6>
        <a:srgbClr val="5C7A96"/>
      </a:accent6>
      <a:hlink>
        <a:srgbClr val="0563C1"/>
      </a:hlink>
      <a:folHlink>
        <a:srgbClr val="954F72"/>
      </a:folHlink>
    </a:clrScheme>
    <a:fontScheme name="Office">
      <a:majorFont>
        <a:latin typeface="Georgia"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BB65623-0CF3-C14E-817E-B5DEB734E429}">
  <we:reference id="WA200010001" version="1.0.0.1" store="Omex" storeType="OMEX"/>
  <we:alternateReferences>
    <we:reference id="WA200010001" version="1.0.0.1" store="WA200010001" storeType="OMEX"/>
  </we:alternateReferences>
  <we:properties>
    <we:property name="claude.fileId" value="&quot;71401dec-37ed-44e6-a195-bf2f5eadfa3d&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29</TotalTime>
  <Words>150</Words>
  <Application>Microsoft Macintosh PowerPoint</Application>
  <PresentationFormat>Widescreen</PresentationFormat>
  <Paragraphs>18</Paragraphs>
  <Slides>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vt:lpstr>
      <vt:lpstr>Arial</vt:lpstr>
      <vt:lpstr>Consolas</vt:lpstr>
      <vt:lpstr>Georgia</vt:lpstr>
      <vt:lpstr>Segoe UI</vt:lpstr>
      <vt:lpstr>Office Theme [1785875146120]</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Samantha Miller Gurski</cp:lastModifiedBy>
  <cp:revision>5</cp:revision>
  <dcterms:created xsi:type="dcterms:W3CDTF">2026-07-29T16:58:13Z</dcterms:created>
  <dcterms:modified xsi:type="dcterms:W3CDTF">2026-08-04T20:46:07Z</dcterms:modified>
</cp:coreProperties>
</file>